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27" r:id="rId3"/>
    <p:sldId id="332" r:id="rId4"/>
    <p:sldId id="333" r:id="rId5"/>
    <p:sldId id="337" r:id="rId6"/>
    <p:sldId id="334" r:id="rId7"/>
    <p:sldId id="335" r:id="rId8"/>
    <p:sldId id="341" r:id="rId9"/>
    <p:sldId id="342" r:id="rId10"/>
    <p:sldId id="331" r:id="rId11"/>
    <p:sldId id="329" r:id="rId12"/>
    <p:sldId id="330" r:id="rId13"/>
    <p:sldId id="328" r:id="rId14"/>
    <p:sldId id="338" r:id="rId15"/>
    <p:sldId id="339" r:id="rId16"/>
    <p:sldId id="340" r:id="rId17"/>
    <p:sldId id="326" r:id="rId18"/>
    <p:sldId id="343" r:id="rId19"/>
    <p:sldId id="344" r:id="rId20"/>
    <p:sldId id="271" r:id="rId21"/>
    <p:sldId id="325" r:id="rId22"/>
    <p:sldId id="351" r:id="rId23"/>
    <p:sldId id="345" r:id="rId24"/>
    <p:sldId id="346" r:id="rId25"/>
    <p:sldId id="347" r:id="rId26"/>
    <p:sldId id="348" r:id="rId27"/>
    <p:sldId id="349" r:id="rId28"/>
    <p:sldId id="350" r:id="rId29"/>
    <p:sldId id="352" r:id="rId30"/>
    <p:sldId id="353" r:id="rId31"/>
    <p:sldId id="354" r:id="rId32"/>
    <p:sldId id="285" r:id="rId33"/>
  </p:sldIdLst>
  <p:sldSz cx="13716000" cy="8229600"/>
  <p:notesSz cx="6858000" cy="9144000"/>
  <p:defaultTextStyle>
    <a:defPPr>
      <a:defRPr lang="en-US"/>
    </a:defPPr>
    <a:lvl1pPr marL="0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1pPr>
    <a:lvl2pPr marL="627004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2pPr>
    <a:lvl3pPr marL="1254008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3pPr>
    <a:lvl4pPr marL="1881012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4pPr>
    <a:lvl5pPr marL="2508016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5pPr>
    <a:lvl6pPr marL="3135020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6pPr>
    <a:lvl7pPr marL="3762024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7pPr>
    <a:lvl8pPr marL="4389029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8pPr>
    <a:lvl9pPr marL="5016033" algn="l" defTabSz="627004" rtl="0" eaLnBrk="1" latinLnBrk="0" hangingPunct="1">
      <a:defRPr sz="246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AEC"/>
    <a:srgbClr val="E31A1C"/>
    <a:srgbClr val="1F78B4"/>
    <a:srgbClr val="33A02C"/>
    <a:srgbClr val="FB9A99"/>
    <a:srgbClr val="B2DF8A"/>
    <a:srgbClr val="D9D9D9"/>
    <a:srgbClr val="D8B365"/>
    <a:srgbClr val="BCB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6" autoAdjust="0"/>
    <p:restoredTop sz="97478" autoAdjust="0"/>
  </p:normalViewPr>
  <p:slideViewPr>
    <p:cSldViewPr snapToGrid="0" snapToObjects="1">
      <p:cViewPr varScale="1">
        <p:scale>
          <a:sx n="75" d="100"/>
          <a:sy n="75" d="100"/>
        </p:scale>
        <p:origin x="64" y="1740"/>
      </p:cViewPr>
      <p:guideLst>
        <p:guide orient="horz" pos="2592"/>
        <p:guide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Temporal Action Localization</a:t>
            </a:r>
            <a:r>
              <a:rPr lang="en-US" baseline="0" dirty="0" smtClean="0"/>
              <a:t> Performance</a:t>
            </a:r>
            <a:r>
              <a:rPr lang="en-US" dirty="0" smtClean="0"/>
              <a:t> </a:t>
            </a:r>
            <a:endParaRPr lang="en-US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THUMOS14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</c:v>
                </c:pt>
                <c:pt idx="1">
                  <c:v>19</c:v>
                </c:pt>
                <c:pt idx="2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2F-4D6D-86E9-D0AF84F640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ActivityNet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20</c:v>
                </c:pt>
                <c:pt idx="2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2F-4D6D-86E9-D0AF84F640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2727880"/>
        <c:axId val="-2050893256"/>
      </c:lineChart>
      <c:catAx>
        <c:axId val="-2102727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050893256"/>
        <c:crosses val="autoZero"/>
        <c:auto val="1"/>
        <c:lblAlgn val="ctr"/>
        <c:lblOffset val="100"/>
        <c:noMultiLvlLbl val="0"/>
      </c:catAx>
      <c:valAx>
        <c:axId val="-205089325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mAP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027278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Temporal Action Localization</a:t>
            </a:r>
            <a:r>
              <a:rPr lang="en-US" baseline="0" dirty="0" smtClean="0"/>
              <a:t> Performance</a:t>
            </a:r>
            <a:r>
              <a:rPr lang="en-US" dirty="0" smtClean="0"/>
              <a:t> </a:t>
            </a:r>
            <a:endParaRPr lang="en-US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THUMOS14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</c:v>
                </c:pt>
                <c:pt idx="1">
                  <c:v>19</c:v>
                </c:pt>
                <c:pt idx="2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C5-4A3B-B8D9-E5002EF24B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ActivityNet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20</c:v>
                </c:pt>
                <c:pt idx="2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C5-4A3B-B8D9-E5002EF24B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0038872"/>
        <c:axId val="1810621416"/>
      </c:lineChart>
      <c:catAx>
        <c:axId val="1810038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810621416"/>
        <c:crosses val="autoZero"/>
        <c:auto val="1"/>
        <c:lblAlgn val="ctr"/>
        <c:lblOffset val="100"/>
        <c:noMultiLvlLbl val="0"/>
      </c:catAx>
      <c:valAx>
        <c:axId val="181062141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mAP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8100388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Temporal Action Localization</a:t>
            </a:r>
            <a:r>
              <a:rPr lang="en-US" baseline="0" dirty="0" smtClean="0"/>
              <a:t> Performance</a:t>
            </a:r>
            <a:r>
              <a:rPr lang="en-US" dirty="0" smtClean="0"/>
              <a:t> </a:t>
            </a:r>
            <a:endParaRPr lang="en-US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THUMOS14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</c:v>
                </c:pt>
                <c:pt idx="1">
                  <c:v>19</c:v>
                </c:pt>
                <c:pt idx="2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93-4040-AC2B-CCEDC6B9DA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ActivityNet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20</c:v>
                </c:pt>
                <c:pt idx="2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93-4040-AC2B-CCEDC6B9D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5314424"/>
        <c:axId val="1837890072"/>
      </c:lineChart>
      <c:catAx>
        <c:axId val="1805314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837890072"/>
        <c:crosses val="autoZero"/>
        <c:auto val="1"/>
        <c:lblAlgn val="ctr"/>
        <c:lblOffset val="100"/>
        <c:noMultiLvlLbl val="0"/>
      </c:catAx>
      <c:valAx>
        <c:axId val="18378900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mAP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8053144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Temporal Action Localization</a:t>
            </a:r>
            <a:r>
              <a:rPr lang="en-US" baseline="0" dirty="0" smtClean="0"/>
              <a:t> Performance</a:t>
            </a:r>
            <a:r>
              <a:rPr lang="en-US" dirty="0" smtClean="0"/>
              <a:t> </a:t>
            </a:r>
            <a:endParaRPr lang="en-US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THUMOS14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</c:v>
                </c:pt>
                <c:pt idx="1">
                  <c:v>19</c:v>
                </c:pt>
                <c:pt idx="2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35-4EBB-9788-C17EF55CB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ActivityNet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20</c:v>
                </c:pt>
                <c:pt idx="2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35-4EBB-9788-C17EF55CB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7408312"/>
        <c:axId val="1837488872"/>
      </c:lineChart>
      <c:catAx>
        <c:axId val="1837408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837488872"/>
        <c:crosses val="autoZero"/>
        <c:auto val="1"/>
        <c:lblAlgn val="ctr"/>
        <c:lblOffset val="100"/>
        <c:noMultiLvlLbl val="0"/>
      </c:catAx>
      <c:valAx>
        <c:axId val="18374888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mAP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8374083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Temporal Action Localization</a:t>
            </a:r>
            <a:r>
              <a:rPr lang="en-US" baseline="0" dirty="0" smtClean="0"/>
              <a:t> Performance</a:t>
            </a:r>
            <a:r>
              <a:rPr lang="en-US" dirty="0" smtClean="0"/>
              <a:t> </a:t>
            </a:r>
            <a:endParaRPr lang="en-US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THUMOS14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</c:v>
                </c:pt>
                <c:pt idx="1">
                  <c:v>19</c:v>
                </c:pt>
                <c:pt idx="2">
                  <c:v>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4D-4D77-AF4D-18802EECD6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ActivityNet</c:v>
                </c:pt>
              </c:strCache>
            </c:strRef>
          </c:tx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20</c:v>
                </c:pt>
                <c:pt idx="2">
                  <c:v>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4D-4D77-AF4D-18802EECD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7109208"/>
        <c:axId val="1807079688"/>
      </c:lineChart>
      <c:catAx>
        <c:axId val="1807109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807079688"/>
        <c:crosses val="autoZero"/>
        <c:auto val="1"/>
        <c:lblAlgn val="ctr"/>
        <c:lblOffset val="100"/>
        <c:noMultiLvlLbl val="0"/>
      </c:catAx>
      <c:valAx>
        <c:axId val="18070796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 smtClean="0"/>
                  <a:t>mAP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8071092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E8B7A-4F31-2947-8211-CDBEAC3CB69B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685800"/>
            <a:ext cx="5715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E1F3F-9400-6E40-BBF6-14F7EEFA2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1pPr>
    <a:lvl2pPr marL="627004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2pPr>
    <a:lvl3pPr marL="1254008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3pPr>
    <a:lvl4pPr marL="1881012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4pPr>
    <a:lvl5pPr marL="2508016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5pPr>
    <a:lvl6pPr marL="3135020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6pPr>
    <a:lvl7pPr marL="3762024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7pPr>
    <a:lvl8pPr marL="4389029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8pPr>
    <a:lvl9pPr marL="5016033" algn="l" defTabSz="627004" rtl="0" eaLnBrk="1" latinLnBrk="0" hangingPunct="1">
      <a:defRPr sz="16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556511"/>
            <a:ext cx="1165860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663440"/>
            <a:ext cx="960120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4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5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100" y="329566"/>
            <a:ext cx="308610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29566"/>
            <a:ext cx="902970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288281"/>
            <a:ext cx="1165860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488056"/>
            <a:ext cx="1165860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8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20240"/>
            <a:ext cx="605790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920240"/>
            <a:ext cx="6057900" cy="5431156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42136"/>
            <a:ext cx="6060282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09850"/>
            <a:ext cx="6060282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1842136"/>
            <a:ext cx="6062663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609850"/>
            <a:ext cx="6062663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2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8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27660"/>
            <a:ext cx="4512470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27660"/>
            <a:ext cx="7667625" cy="702373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722120"/>
            <a:ext cx="4512470" cy="5629276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5760720"/>
            <a:ext cx="822960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735330"/>
            <a:ext cx="822960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6440806"/>
            <a:ext cx="822960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5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29566"/>
            <a:ext cx="12344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20240"/>
            <a:ext cx="1234440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7627621"/>
            <a:ext cx="3200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AE4AB-4D17-4648-BFEC-FE2061F6C20C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7627621"/>
            <a:ext cx="4343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7627621"/>
            <a:ext cx="3200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4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431" y="2566465"/>
            <a:ext cx="12477137" cy="193683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Diagnosing Error in </a:t>
            </a:r>
            <a:b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</a:br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Temporal 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Action Detectors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63440"/>
            <a:ext cx="13716000" cy="3566160"/>
          </a:xfrm>
        </p:spPr>
        <p:txBody>
          <a:bodyPr>
            <a:noAutofit/>
          </a:bodyPr>
          <a:lstStyle/>
          <a:p>
            <a:pPr lvl="0"/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Humam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 </a:t>
            </a:r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Alwassel</a:t>
            </a:r>
            <a:r>
              <a:rPr lang="en-US" sz="2800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*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, Fabian </a:t>
            </a:r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Caba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 </a:t>
            </a:r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Heilbron</a:t>
            </a:r>
            <a:r>
              <a:rPr lang="en-US" sz="2800" baseline="30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*</a:t>
            </a:r>
            <a:r>
              <a:rPr 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, Victor </a:t>
            </a:r>
            <a:r>
              <a:rPr lang="en-US" sz="28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Escorcia</a:t>
            </a:r>
            <a:r>
              <a:rPr lang="en-US" sz="2800" baseline="30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*</a:t>
            </a:r>
            <a:r>
              <a:rPr 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, 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Bernard </a:t>
            </a:r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Ghanem</a:t>
            </a:r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  <a:p>
            <a:pPr lvl="0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King Abdullah University of Science and Technology (KAUST), Saudi Arabia</a:t>
            </a:r>
          </a:p>
          <a:p>
            <a:pPr lvl="0"/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  <a:p>
            <a:pPr lvl="0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ECCV 2018</a:t>
            </a:r>
          </a:p>
          <a:p>
            <a:pPr lvl="0" algn="l"/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  <a:p>
            <a:pPr lvl="0" algn="l"/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  <a:p>
            <a:pPr lvl="0" algn="l"/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  <a:p>
            <a:pPr lvl="0" algn="l"/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  <a:p>
            <a:pPr lvl="0" algn="l"/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  <a:p>
            <a:pPr lvl="0" algn="l"/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* Equal contribution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</p:txBody>
      </p:sp>
      <p:pic>
        <p:nvPicPr>
          <p:cNvPr id="4" name="Picture 2" descr="Image result for kaust logo">
            <a:extLst>
              <a:ext uri="{FF2B5EF4-FFF2-40B4-BE49-F238E27FC236}">
                <a16:creationId xmlns:a16="http://schemas.microsoft.com/office/drawing/2014/main" id="{1915C7C6-43C7-0B4D-B399-8CF173C6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838" y="160420"/>
            <a:ext cx="1634742" cy="75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7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000">
        <p14:flythrough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i="1" dirty="0" smtClean="0">
                <a:solidFill>
                  <a:schemeClr val="tx1"/>
                </a:solidFill>
                <a:latin typeface="Helvetica"/>
                <a:cs typeface="Helvetica"/>
              </a:rPr>
              <a:t>guess-the-action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: In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this game you have to guess what action (one out of three options) could happen in the context of the depicted video clip.</a:t>
            </a:r>
          </a:p>
        </p:txBody>
      </p:sp>
      <p:pic>
        <p:nvPicPr>
          <p:cNvPr id="3" name="Picture 2" descr="guess_the_a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45" y="654326"/>
            <a:ext cx="11626111" cy="52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"/>
    </mc:Choice>
    <mc:Fallback xmlns="">
      <p:transition xmlns:p14="http://schemas.microsoft.com/office/powerpoint/2010/main" advTm="6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The answer is Bungee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Jumping.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Most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probably you used information about scene (bridge, river) and objects (elastic cord, helmet) to predict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your answering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when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playing. We argue those signal are strong evidence to determine if the video is in temporal context. </a:t>
            </a:r>
            <a:endParaRPr lang="en-US" sz="2400" b="1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2" name="bungee_jump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4000" y="1178742"/>
            <a:ext cx="8128000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1349" y="345925"/>
            <a:ext cx="351330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Helvetica"/>
                <a:cs typeface="Helvetica"/>
              </a:rPr>
              <a:t>Bungee Jumping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212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000"/>
    </mc:Choice>
    <mc:Fallback xmlns="">
      <p:transition xmlns:p14="http://schemas.microsoft.com/office/powerpoint/2010/main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i="1" dirty="0" smtClean="0">
                <a:solidFill>
                  <a:schemeClr val="tx1"/>
                </a:solidFill>
                <a:latin typeface="Helvetica"/>
                <a:cs typeface="Helvetica"/>
              </a:rPr>
              <a:t>let-us-</a:t>
            </a:r>
            <a:r>
              <a:rPr lang="en-US" sz="2400" b="1" i="1" dirty="0">
                <a:solidFill>
                  <a:schemeClr val="tx1"/>
                </a:solidFill>
                <a:latin typeface="Helvetica"/>
                <a:cs typeface="Helvetica"/>
              </a:rPr>
              <a:t>agree: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the goal is to pick the frame that best represents when the action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Long Jump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ends.</a:t>
            </a:r>
          </a:p>
        </p:txBody>
      </p:sp>
      <p:pic>
        <p:nvPicPr>
          <p:cNvPr id="2" name="Picture 1" descr="let_us_a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45" y="674107"/>
            <a:ext cx="1162751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xmlns:p14="http://schemas.microsoft.com/office/powerpoint/2010/main" advTm="8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There is not a unanimous answer for this game.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67% 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of our labs' colleagues picked frame B as the correct answer.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The 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question naturally arises, can we precisely localize actions in time?</a:t>
            </a:r>
          </a:p>
        </p:txBody>
      </p:sp>
      <p:pic>
        <p:nvPicPr>
          <p:cNvPr id="3" name="Picture 2" descr="let_us_a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45" y="674107"/>
            <a:ext cx="11627510" cy="52852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81917" y="1678045"/>
            <a:ext cx="2766633" cy="3718910"/>
          </a:xfrm>
          <a:prstGeom prst="rect">
            <a:avLst/>
          </a:prstGeom>
          <a:noFill/>
          <a:ln w="12700">
            <a:solidFill>
              <a:srgbClr val="FB9A99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99563" y="1859449"/>
            <a:ext cx="8693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B9A99"/>
                </a:solidFill>
                <a:latin typeface="Helvetica"/>
                <a:cs typeface="Helvetica"/>
              </a:rPr>
              <a:t>?</a:t>
            </a:r>
            <a:endParaRPr lang="en-US" sz="9600" dirty="0">
              <a:solidFill>
                <a:srgbClr val="FB9A9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6250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"/>
    </mc:Choice>
    <mc:Fallback xmlns="">
      <p:transition xmlns:p14="http://schemas.microsoft.com/office/powerpoint/2010/main" advTm="6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rgbClr val="DCE6F2"/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Intrigued by these toy examples, 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we decided two conduct two formal online user studies with the aim of quantifying the amount of temporal context and temporal boundaries agreement in current datasets for temporal action localization.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56" y="595097"/>
            <a:ext cx="10068731" cy="503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4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"/>
    </mc:Choice>
    <mc:Fallback xmlns="">
      <p:transition xmlns:p14="http://schemas.microsoft.com/office/powerpoint/2010/main" advTm="6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rgbClr val="DCE6F2"/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Each participant's task is to watch a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5-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second video clip and pick, from a given list, all the human actions that (s)he believes could happen in the context of the video clip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. Here, we illustrate the UI used to collect the data.</a:t>
            </a:r>
            <a:endParaRPr lang="en-US" sz="24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2" name="context_ui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4000" y="1414154"/>
            <a:ext cx="8128000" cy="39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4599" y="251382"/>
            <a:ext cx="10658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latin typeface="Helvetica"/>
                <a:cs typeface="Helvetica"/>
              </a:rPr>
              <a:t>User Study I: Temporal Context of Action</a:t>
            </a:r>
            <a:endParaRPr lang="en-US" sz="4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91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0"/>
    </mc:Choice>
    <mc:Fallback xmlns="">
      <p:transition xmlns:p14="http://schemas.microsoft.com/office/powerpoint/2010/main" advTm="5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rgbClr val="DCE6F2"/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The task consisted in defining the boundaries of an already spotted action. Additionally, we asked the participants to annotate each temporal boundary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individually. The video illustrates how to complete this task.</a:t>
            </a:r>
            <a:endParaRPr lang="en-US" sz="24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2" name="agreement_ui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4000" y="1360165"/>
            <a:ext cx="8128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6413" y="251382"/>
            <a:ext cx="113970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latin typeface="Helvetica"/>
                <a:cs typeface="Helvetica"/>
              </a:rPr>
              <a:t>User Study II: Finding Temporal Boundaries</a:t>
            </a:r>
            <a:endParaRPr lang="en-US" sz="4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163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00"/>
    </mc:Choice>
    <mc:Fallback xmlns="">
      <p:transition xmlns:p14="http://schemas.microsoft.com/office/powerpoint/2010/main" advTm="7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rgbClr val="DCE6F2"/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We 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use the collected data to categorize the ground truth instances into six action characteristics: context size, context distance, agreement, coverage, length, and the number of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instances.</a:t>
            </a:r>
            <a:endParaRPr lang="en-US" sz="24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characteristics_distribu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" y="2137725"/>
            <a:ext cx="13716000" cy="22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xmlns:p14="http://schemas.microsoft.com/office/powerpoint/2010/main" advTm="4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rgbClr val="DCE6F2"/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Distribution 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of instance per action characteristic. We report the percentage of ground truth instances belonging to each characteristic bucket.</a:t>
            </a:r>
          </a:p>
          <a:p>
            <a:endParaRPr lang="en-US" sz="24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characteristics_distribu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" y="2137725"/>
            <a:ext cx="13716000" cy="223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xmlns:p14="http://schemas.microsoft.com/office/powerpoint/2010/main" advTm="4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3716000" cy="8222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sz="6200" b="1" dirty="0">
                <a:solidFill>
                  <a:schemeClr val="tx1"/>
                </a:solidFill>
                <a:latin typeface="Helvetica"/>
                <a:cs typeface="Helvetica"/>
              </a:rPr>
              <a:t>C</a:t>
            </a:r>
            <a:r>
              <a:rPr lang="en-US" sz="6200" b="1" dirty="0" smtClean="0">
                <a:solidFill>
                  <a:schemeClr val="tx1"/>
                </a:solidFill>
                <a:latin typeface="Helvetica"/>
                <a:cs typeface="Helvetica"/>
              </a:rPr>
              <a:t>ategorization of Temporal Localization Errors</a:t>
            </a:r>
          </a:p>
        </p:txBody>
      </p:sp>
    </p:spTree>
    <p:extLst>
      <p:ext uri="{BB962C8B-B14F-4D97-AF65-F5344CB8AC3E}">
        <p14:creationId xmlns:p14="http://schemas.microsoft.com/office/powerpoint/2010/main" val="4097309359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In the last years, there has been a crescent interest for understanding actions in videos. We can evidence that on the tremendous efforts on collecting large scale datasets, and the development of novel algorithms and video-based architectures.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959" y="299627"/>
            <a:ext cx="6031006" cy="1428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209" y="299627"/>
            <a:ext cx="1589907" cy="1428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842" y="299628"/>
            <a:ext cx="2921517" cy="142890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65" y="421795"/>
            <a:ext cx="3340803" cy="1173624"/>
            <a:chOff x="1718559" y="2063303"/>
            <a:chExt cx="3340803" cy="11736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alphaModFix amt="79000"/>
            </a:blip>
            <a:stretch>
              <a:fillRect/>
            </a:stretch>
          </p:blipFill>
          <p:spPr>
            <a:xfrm>
              <a:off x="1749166" y="2063303"/>
              <a:ext cx="3279588" cy="117362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718559" y="2181463"/>
              <a:ext cx="334080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>
                    <a:solidFill>
                      <a:schemeClr val="bg1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elvetica"/>
                  <a:cs typeface="Helvetica"/>
                </a:rPr>
                <a:t>Charades</a:t>
              </a:r>
              <a:endParaRPr lang="en-US" sz="5400" b="1" cap="none" spc="0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elvetica"/>
                <a:cs typeface="Helvetica"/>
              </a:endParaRPr>
            </a:p>
          </p:txBody>
        </p:sp>
      </p:grpSp>
      <p:pic>
        <p:nvPicPr>
          <p:cNvPr id="12" name="Picture 11" descr="Screen Shot 2018-03-19 at 10.01.40 PM.png"/>
          <p:cNvPicPr>
            <a:picLocks noChangeAspect="1"/>
          </p:cNvPicPr>
          <p:nvPr/>
        </p:nvPicPr>
        <p:blipFill>
          <a:blip r:embed="rId6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6" y="2037352"/>
            <a:ext cx="2634511" cy="20074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2933574" y="2036286"/>
            <a:ext cx="3127570" cy="200856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099199" y="2036286"/>
            <a:ext cx="3153939" cy="2003653"/>
            <a:chOff x="6289324" y="1937421"/>
            <a:chExt cx="3153939" cy="200365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>
              <a:alphaModFix amt="70000"/>
            </a:blip>
            <a:srcRect l="16693" t="23496" r="17918" b="8249"/>
            <a:stretch/>
          </p:blipFill>
          <p:spPr>
            <a:xfrm>
              <a:off x="6378976" y="1937421"/>
              <a:ext cx="3021522" cy="200365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04114" y="2634813"/>
              <a:ext cx="639149" cy="639149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289324" y="2505265"/>
              <a:ext cx="257925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19050" cmpd="sng">
                    <a:solidFill>
                      <a:schemeClr val="tx2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elvetica"/>
                  <a:cs typeface="Helvetica"/>
                </a:rPr>
                <a:t>Kinetics</a:t>
              </a:r>
              <a:endParaRPr lang="en-US" sz="4800" b="1" cap="none" spc="0" dirty="0">
                <a:ln w="19050" cmpd="sng">
                  <a:solidFill>
                    <a:schemeClr val="tx2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elvetica"/>
                <a:cs typeface="Helvetica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05643" y="2591587"/>
            <a:ext cx="2212877" cy="923330"/>
            <a:chOff x="603618" y="2492722"/>
            <a:chExt cx="2212877" cy="923330"/>
          </a:xfrm>
        </p:grpSpPr>
        <p:sp>
          <p:nvSpPr>
            <p:cNvPr id="13" name="Rectangle 12"/>
            <p:cNvSpPr/>
            <p:nvPr/>
          </p:nvSpPr>
          <p:spPr>
            <a:xfrm>
              <a:off x="603618" y="2492722"/>
              <a:ext cx="15574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28575" cmpd="sng">
                    <a:solidFill>
                      <a:schemeClr val="accent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elvetica"/>
                  <a:cs typeface="Helvetica"/>
                </a:rPr>
                <a:t>AVA</a:t>
              </a:r>
              <a:endParaRPr lang="en-US" sz="5400" b="1" cap="none" spc="0" dirty="0">
                <a:ln w="2857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elvetica"/>
                <a:cs typeface="Helvetica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556" b="96000" l="3556" r="9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7347" y="2634813"/>
              <a:ext cx="639148" cy="639148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2821029" y="2244069"/>
            <a:ext cx="3573157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 smtClean="0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elvetica"/>
                <a:cs typeface="Helvetica"/>
              </a:rPr>
              <a:t>20BN-SOMETHING SOMETHING</a:t>
            </a:r>
            <a:endParaRPr lang="en-US" sz="3000" b="1" cap="none" spc="0" dirty="0">
              <a:ln w="12700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198" y="4004144"/>
            <a:ext cx="5809511" cy="250970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7941" y="4439373"/>
            <a:ext cx="5233894" cy="164914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4"/>
          <a:srcRect r="29059"/>
          <a:stretch/>
        </p:blipFill>
        <p:spPr>
          <a:xfrm>
            <a:off x="9455411" y="2037352"/>
            <a:ext cx="4040590" cy="200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08442"/>
      </p:ext>
    </p:extLst>
  </p:cSld>
  <p:clrMapOvr>
    <a:masterClrMapping/>
  </p:clrMapOvr>
  <p:transition spd="slow" advTm="700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rgbClr val="DCE6F2"/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When designing new methods, researchers in the field often identify an error source current algorithms fail to fully address. However, the field lacks a detailed categorization of the errors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relevant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to the temporal localization problem.</a:t>
            </a:r>
            <a:endParaRPr lang="en-US" sz="2400" b="1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fig_fpcategor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19"/>
            <a:ext cx="13716000" cy="35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0"/>
    </mc:Choice>
    <mc:Fallback xmlns="">
      <p:transition xmlns:p14="http://schemas.microsoft.com/office/powerpoint/2010/main" advTm="6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rgbClr val="DCE6F2"/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To this end, we propose in this section a taxonomy of the errors relevant to action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localization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. We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classify </a:t>
            </a:r>
            <a:r>
              <a:rPr lang="en-US" sz="2400" b="1" i="1" dirty="0" smtClean="0">
                <a:solidFill>
                  <a:srgbClr val="000000"/>
                </a:solidFill>
                <a:latin typeface="Helvetica"/>
                <a:cs typeface="Helvetica"/>
              </a:rPr>
              <a:t>False Positive Predictions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into 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five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categories. The Figure illustrates the categories of errors. </a:t>
            </a:r>
          </a:p>
        </p:txBody>
      </p:sp>
      <p:pic>
        <p:nvPicPr>
          <p:cNvPr id="2" name="Picture 1" descr="fig_fpcategor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019"/>
            <a:ext cx="13716000" cy="35797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8674"/>
            <a:ext cx="13716000" cy="1077715"/>
          </a:xfrm>
          <a:prstGeom prst="rect">
            <a:avLst/>
          </a:prstGeom>
          <a:solidFill>
            <a:srgbClr val="DCE6F2"/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BG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=Background Error;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            CON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=Confusion Error;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                LOC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=Localization Error; </a:t>
            </a:r>
            <a:endParaRPr lang="en-US" sz="24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WL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=Wrong Label Error;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           DD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=Double Detection Error; 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       TP</a:t>
            </a:r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=True Positive.</a:t>
            </a:r>
            <a:endParaRPr lang="en-US" sz="2400" b="1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233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xmlns:p14="http://schemas.microsoft.com/office/powerpoint/2010/main" advTm="8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3716000" cy="8222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sz="6200" b="1" dirty="0" smtClean="0">
                <a:solidFill>
                  <a:schemeClr val="tx1"/>
                </a:solidFill>
                <a:latin typeface="Helvetica"/>
                <a:cs typeface="Helvetica"/>
              </a:rPr>
              <a:t>False Positive Analysis</a:t>
            </a:r>
          </a:p>
        </p:txBody>
      </p:sp>
    </p:spTree>
    <p:extLst>
      <p:ext uri="{BB962C8B-B14F-4D97-AF65-F5344CB8AC3E}">
        <p14:creationId xmlns:p14="http://schemas.microsoft.com/office/powerpoint/2010/main" val="3421930690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1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We illustrate the use of our tool comparing the top-4 awarded algorithms in the </a:t>
            </a:r>
            <a:r>
              <a:rPr lang="en-US" sz="2400" b="1" dirty="0" err="1" smtClean="0">
                <a:solidFill>
                  <a:schemeClr val="tx1"/>
                </a:solidFill>
                <a:latin typeface="Helvetica"/>
                <a:cs typeface="Helvetica"/>
              </a:rPr>
              <a:t>ActivityNet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 v1.3 benchmark.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11" y="2627725"/>
            <a:ext cx="10029169" cy="23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xmlns:p14="http://schemas.microsoft.com/office/powerpoint/2010/main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1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Let’s make another quiz before diving into the analysis of the the distribution of false positive errors.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fp_error_distribution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138"/>
            <a:ext cx="13716000" cy="38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9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xmlns:p14="http://schemas.microsoft.com/office/powerpoint/2010/main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1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Can you match the distribution of false positives with the average-</a:t>
            </a:r>
            <a:r>
              <a:rPr lang="en-US" sz="2400" b="1" dirty="0" err="1" smtClean="0">
                <a:solidFill>
                  <a:schemeClr val="tx1"/>
                </a:solidFill>
                <a:latin typeface="Helvetica"/>
                <a:cs typeface="Helvetica"/>
              </a:rPr>
              <a:t>mAP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?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fp_error_distribution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684"/>
            <a:ext cx="13716000" cy="3843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134" y="5544462"/>
            <a:ext cx="12699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Both"/>
            </a:pPr>
            <a:r>
              <a:rPr lang="en-US" sz="2600" b="1" dirty="0" smtClean="0"/>
              <a:t>31.70					(b) 16.52 			</a:t>
            </a:r>
            <a:r>
              <a:rPr lang="de-DE" sz="2600" b="1" dirty="0" smtClean="0"/>
              <a:t>(c) </a:t>
            </a:r>
            <a:r>
              <a:rPr lang="en-US" sz="2600" b="1" smtClean="0"/>
              <a:t>31.83 </a:t>
            </a:r>
            <a:r>
              <a:rPr lang="en-US" sz="2600" b="1" dirty="0" smtClean="0"/>
              <a:t>				(d) 32.99 </a:t>
            </a:r>
            <a:endParaRPr lang="en-US" sz="2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25974" y="1453329"/>
            <a:ext cx="10022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  (A)				         (</a:t>
            </a:r>
            <a:r>
              <a:rPr lang="en-US" sz="2600" b="1" dirty="0"/>
              <a:t>B</a:t>
            </a:r>
            <a:r>
              <a:rPr lang="en-US" sz="2600" b="1" dirty="0" smtClean="0"/>
              <a:t>) 			                  </a:t>
            </a:r>
            <a:r>
              <a:rPr lang="de-DE" sz="2600" b="1" dirty="0" smtClean="0"/>
              <a:t>(C)</a:t>
            </a:r>
            <a:r>
              <a:rPr lang="en-US" sz="2600" b="1" dirty="0" smtClean="0"/>
              <a:t> 		        	 	        (</a:t>
            </a:r>
            <a:r>
              <a:rPr lang="en-US" sz="2600" b="1" dirty="0"/>
              <a:t>D</a:t>
            </a:r>
            <a:r>
              <a:rPr lang="en-US" sz="2600" b="1" dirty="0" smtClean="0"/>
              <a:t>)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0454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xmlns:p14="http://schemas.microsoft.com/office/powerpoint/2010/main" advTm="9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1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If your answer was (A-d), (B-c), (C-a), (D-b), congratulations!</a:t>
            </a:r>
            <a:b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</a:b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Y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ou belong to the 5% of our colleagues that translates </a:t>
            </a:r>
            <a:r>
              <a:rPr lang="en-US" sz="2400" b="1" dirty="0" err="1" smtClean="0">
                <a:solidFill>
                  <a:schemeClr val="tx1"/>
                </a:solidFill>
                <a:latin typeface="Helvetica"/>
                <a:cs typeface="Helvetica"/>
              </a:rPr>
              <a:t>mAP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 into false positive errors.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90% of our colleagues can predict D-b. However, disambiguating among the rest is subject of interesting discussions.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fp_error_distribution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684"/>
            <a:ext cx="13716000" cy="38434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134" y="5544462"/>
            <a:ext cx="12699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Both"/>
            </a:pPr>
            <a:r>
              <a:rPr lang="en-US" sz="2600" b="1" dirty="0" smtClean="0"/>
              <a:t>31.70					(b) 16.52 			</a:t>
            </a:r>
            <a:r>
              <a:rPr lang="de-DE" sz="2600" b="1" dirty="0" smtClean="0"/>
              <a:t>(c) </a:t>
            </a:r>
            <a:r>
              <a:rPr lang="en-US" sz="2600" b="1" dirty="0" smtClean="0"/>
              <a:t>31.83 				(d) 32.99 </a:t>
            </a:r>
            <a:endParaRPr lang="en-US" sz="2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25974" y="1453329"/>
            <a:ext cx="10022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  (A)				         (</a:t>
            </a:r>
            <a:r>
              <a:rPr lang="en-US" sz="2600" b="1" dirty="0"/>
              <a:t>B</a:t>
            </a:r>
            <a:r>
              <a:rPr lang="en-US" sz="2600" b="1" dirty="0" smtClean="0"/>
              <a:t>) 			                  </a:t>
            </a:r>
            <a:r>
              <a:rPr lang="de-DE" sz="2600" b="1" dirty="0" smtClean="0"/>
              <a:t>(C)</a:t>
            </a:r>
            <a:r>
              <a:rPr lang="en-US" sz="2600" b="1" dirty="0" smtClean="0"/>
              <a:t> 		        	 	        (</a:t>
            </a:r>
            <a:r>
              <a:rPr lang="en-US" sz="2600" b="1" dirty="0"/>
              <a:t>D</a:t>
            </a:r>
            <a:r>
              <a:rPr lang="en-US" sz="2600" b="1" dirty="0" smtClean="0"/>
              <a:t>)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2694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xmlns:p14="http://schemas.microsoft.com/office/powerpoint/2010/main" advTm="9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1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The false positive profiles allow examining the behaviors of the different detector components such as the classifier and scoring function. For example, we can see a high wrong label and confusion errors for BU, indicating a weakness in BU’s classifier.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More details and insights about other methods and trends are discussed in Section 5.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fp_error_distribution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138"/>
            <a:ext cx="13716000" cy="38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xmlns:p14="http://schemas.microsoft.com/office/powerpoint/2010/main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1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Besides of categorizing and identifying the types of errors made by an algorithm, our tool also reveals the expected improvement by removing a particular kind of error.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In this case, all the methods would benefit the most from reducing localization errors.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fp_error_distribution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28"/>
            <a:ext cx="13716000" cy="3843495"/>
          </a:xfrm>
          <a:prstGeom prst="rect">
            <a:avLst/>
          </a:prstGeom>
        </p:spPr>
      </p:pic>
      <p:pic>
        <p:nvPicPr>
          <p:cNvPr id="3" name="Picture 2" descr="fp_error_imrpovm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87767"/>
            <a:ext cx="1097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4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xmlns:p14="http://schemas.microsoft.com/office/powerpoint/2010/main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3716000" cy="8222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sz="6200" b="1" dirty="0" smtClean="0">
                <a:solidFill>
                  <a:schemeClr val="tx1"/>
                </a:solidFill>
                <a:latin typeface="Helvetica"/>
                <a:cs typeface="Helvetica"/>
              </a:rPr>
              <a:t>False Negative Analysis</a:t>
            </a:r>
          </a:p>
        </p:txBody>
      </p:sp>
    </p:spTree>
    <p:extLst>
      <p:ext uri="{BB962C8B-B14F-4D97-AF65-F5344CB8AC3E}">
        <p14:creationId xmlns:p14="http://schemas.microsoft.com/office/powerpoint/2010/main" val="3905763992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75120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Yet, we have not found the master algorithm capable to skim quickly over an untrimmed video and return the relevant parts associated with the action of interest.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3" name="polishing-highlight-annotat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8271" y="711161"/>
            <a:ext cx="9339458" cy="525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57023"/>
      </p:ext>
    </p:extLst>
  </p:cSld>
  <p:clrMapOvr>
    <a:masterClrMapping/>
  </p:clrMapOvr>
  <p:transition spd="slow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 showWhenStopped="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1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We also study the sensitivity of each method to the collected action characteristics.</a:t>
            </a:r>
          </a:p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More details are provided in Section 6.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4" name="Picture 3" descr="sensitivity_analysis_for_CES_summa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56" y="3420643"/>
            <a:ext cx="3797089" cy="3247008"/>
          </a:xfrm>
          <a:prstGeom prst="rect">
            <a:avLst/>
          </a:prstGeom>
        </p:spPr>
      </p:pic>
      <p:pic>
        <p:nvPicPr>
          <p:cNvPr id="5" name="Picture 4" descr="sensitivity_analysis_for_C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78"/>
            <a:ext cx="13716000" cy="31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1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xmlns:p14="http://schemas.microsoft.com/office/powerpoint/2010/main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1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Finally, we consider the kind of actions that the algorithms struggle to retrieve.</a:t>
            </a:r>
          </a:p>
          <a:p>
            <a:pPr algn="just"/>
            <a:r>
              <a:rPr lang="en-US" sz="2400" b="1">
                <a:solidFill>
                  <a:schemeClr val="tx1"/>
                </a:solidFill>
                <a:latin typeface="Helvetica"/>
                <a:cs typeface="Helvetica"/>
              </a:rPr>
              <a:t>More details are provided in Section </a:t>
            </a:r>
            <a:r>
              <a:rPr lang="en-US" sz="2400" b="1" smtClean="0">
                <a:solidFill>
                  <a:schemeClr val="tx1"/>
                </a:solidFill>
                <a:latin typeface="Helvetica"/>
                <a:cs typeface="Helvetica"/>
              </a:rPr>
              <a:t>7.</a:t>
            </a:r>
            <a:endParaRPr lang="en-US" sz="240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average_false_negative_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7882"/>
            <a:ext cx="13716000" cy="2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xmlns:p14="http://schemas.microsoft.com/office/powerpoint/2010/main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19431" y="4567965"/>
            <a:ext cx="12477137" cy="193683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Diagnosing Error in </a:t>
            </a:r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/>
            </a:r>
            <a:b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</a:br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Temporal 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Action Detectors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0" y="6492666"/>
            <a:ext cx="13716000" cy="1736934"/>
          </a:xfrm>
        </p:spPr>
        <p:txBody>
          <a:bodyPr>
            <a:normAutofit/>
          </a:bodyPr>
          <a:lstStyle/>
          <a:p>
            <a:pPr lvl="0"/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Humam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 </a:t>
            </a:r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Alwassel</a:t>
            </a:r>
            <a:r>
              <a:rPr lang="en-US" sz="2800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*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, Fabian </a:t>
            </a:r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Caba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 </a:t>
            </a:r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Heilbron</a:t>
            </a:r>
            <a:r>
              <a:rPr lang="en-US" sz="2800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*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, Victor </a:t>
            </a:r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Escorcia</a:t>
            </a:r>
            <a:r>
              <a:rPr lang="en-US" sz="2800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*</a:t>
            </a:r>
            <a:r>
              <a:rPr 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, Bernard </a:t>
            </a:r>
            <a:r>
              <a:rPr lang="en-US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Ghanem</a:t>
            </a:r>
            <a:endParaRPr lang="en-US" sz="28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  <a:p>
            <a:pPr lvl="0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/>
                <a:cs typeface="Helvetica"/>
              </a:rPr>
              <a:t>King Abdullah University of Science and Technology (KAUST), Saudi Arabia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Helvetica"/>
              <a:cs typeface="Helvetica"/>
            </a:endParaRPr>
          </a:p>
        </p:txBody>
      </p:sp>
      <p:pic>
        <p:nvPicPr>
          <p:cNvPr id="4" name="Picture 3" descr="pull_fig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" y="695662"/>
            <a:ext cx="13494973" cy="33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300">
        <p14:flythrough/>
      </p:transition>
    </mc:Choice>
    <mc:Fallback xmlns="">
      <p:transition spd="slow" advTm="53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0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Progress on this area has increased over the years.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However, it is still unclear how far we are to solve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the problem.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050133584"/>
              </p:ext>
            </p:extLst>
          </p:nvPr>
        </p:nvGraphicFramePr>
        <p:xfrm>
          <a:off x="3062942" y="880040"/>
          <a:ext cx="7597588" cy="4879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2647658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0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Moreover, relying on a single scalar value to dictate progress does not describe the full picture of the problem.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70014065"/>
              </p:ext>
            </p:extLst>
          </p:nvPr>
        </p:nvGraphicFramePr>
        <p:xfrm>
          <a:off x="3062942" y="880040"/>
          <a:ext cx="7597588" cy="4879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77412" y="1172886"/>
            <a:ext cx="5169647" cy="85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an algorithm more effective than another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7412" y="4041526"/>
            <a:ext cx="5169647" cy="1612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Is </a:t>
            </a:r>
            <a:r>
              <a:rPr lang="en-US" dirty="0"/>
              <a:t>the uncertainty of the temporal boundaries </a:t>
            </a:r>
            <a:r>
              <a:rPr lang="en-US" dirty="0" smtClean="0"/>
              <a:t>impeding the </a:t>
            </a:r>
            <a:r>
              <a:rPr lang="en-US" dirty="0"/>
              <a:t>development of new algorithms?</a:t>
            </a:r>
          </a:p>
          <a:p>
            <a:pPr algn="just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7412" y="2607206"/>
            <a:ext cx="5169647" cy="85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makes </a:t>
            </a:r>
            <a:r>
              <a:rPr lang="en-US" dirty="0" smtClean="0"/>
              <a:t>an action </a:t>
            </a:r>
            <a:r>
              <a:rPr lang="en-US" dirty="0"/>
              <a:t>hard to localize? </a:t>
            </a:r>
          </a:p>
        </p:txBody>
      </p:sp>
    </p:spTree>
    <p:extLst>
      <p:ext uri="{BB962C8B-B14F-4D97-AF65-F5344CB8AC3E}">
        <p14:creationId xmlns:p14="http://schemas.microsoft.com/office/powerpoint/2010/main" val="2008619801"/>
      </p:ext>
    </p:extLst>
  </p:cSld>
  <p:clrMapOvr>
    <a:masterClrMapping/>
  </p:clrMapOvr>
  <p:transition spd="slow" advTm="9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8148E-6 -9.25569E-7 L -0.20984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98" y="-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0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To this end, we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introduce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a new diagnostic tool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that goes beyond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a single scalar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metric and provides an in-depth analysis of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temporal action detectors in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videos.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943992769"/>
              </p:ext>
            </p:extLst>
          </p:nvPr>
        </p:nvGraphicFramePr>
        <p:xfrm>
          <a:off x="3062942" y="880040"/>
          <a:ext cx="7597588" cy="4879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pull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" y="3174929"/>
            <a:ext cx="13494973" cy="3309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59" y="1441750"/>
            <a:ext cx="1815353" cy="1815353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517093596"/>
              </p:ext>
            </p:extLst>
          </p:nvPr>
        </p:nvGraphicFramePr>
        <p:xfrm>
          <a:off x="3828677" y="110630"/>
          <a:ext cx="6058646" cy="2974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912" y="1210211"/>
            <a:ext cx="687294" cy="68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74822"/>
      </p:ext>
    </p:extLst>
  </p:cSld>
  <p:clrMapOvr>
    <a:masterClrMapping/>
  </p:clrMapOvr>
  <p:transition spd="slow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8" presetClass="exit" presetSubtype="12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xit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1">
        <p:bldAsOne/>
      </p:bldGraphic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667651"/>
            <a:ext cx="1371600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just"/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Our tool allows to: (</a:t>
            </a:r>
            <a:r>
              <a:rPr lang="en-US" sz="2400" b="1" dirty="0" err="1" smtClean="0">
                <a:solidFill>
                  <a:schemeClr val="tx1"/>
                </a:solidFill>
                <a:latin typeface="Helvetica"/>
                <a:cs typeface="Helvetica"/>
              </a:rPr>
              <a:t>i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) inform and measure the impact of the errors made by any given algorithm; (ii) detect the action characteristics with more impact in the performance; (iii) identify the action characteristics difficult to retrieve; and (iv) establish a comparison among different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methods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in terms of action </a:t>
            </a:r>
            <a:r>
              <a:rPr lang="en-US" sz="2400" b="1" dirty="0">
                <a:solidFill>
                  <a:schemeClr val="tx1"/>
                </a:solidFill>
                <a:latin typeface="Helvetica"/>
                <a:cs typeface="Helvetica"/>
              </a:rPr>
              <a:t>characteristics </a:t>
            </a:r>
            <a:r>
              <a:rPr lang="en-US" sz="2400" b="1" dirty="0" smtClean="0">
                <a:solidFill>
                  <a:schemeClr val="tx1"/>
                </a:solidFill>
                <a:latin typeface="Helvetica"/>
                <a:cs typeface="Helvetica"/>
              </a:rPr>
              <a:t>and error types.</a:t>
            </a:r>
            <a:endParaRPr lang="en-US" sz="24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581572217"/>
              </p:ext>
            </p:extLst>
          </p:nvPr>
        </p:nvGraphicFramePr>
        <p:xfrm>
          <a:off x="3828677" y="110630"/>
          <a:ext cx="6058646" cy="2974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pull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" y="3174929"/>
            <a:ext cx="13494973" cy="3309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912" y="1210211"/>
            <a:ext cx="687294" cy="68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92738"/>
      </p:ext>
    </p:extLst>
  </p:cSld>
  <p:clrMapOvr>
    <a:masterClrMapping/>
  </p:clrMapOvr>
  <p:transition spd="slow" advTm="12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3716000" cy="8222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sz="6200" b="1" dirty="0" smtClean="0">
                <a:solidFill>
                  <a:schemeClr val="tx1"/>
                </a:solidFill>
                <a:latin typeface="Helvetica"/>
                <a:cs typeface="Helvetica"/>
              </a:rPr>
              <a:t>Dataset Characterization</a:t>
            </a:r>
          </a:p>
          <a:p>
            <a:pPr algn="ctr"/>
            <a:endParaRPr lang="en-US" sz="6200" dirty="0">
              <a:solidFill>
                <a:schemeClr val="tx1"/>
              </a:solidFill>
              <a:latin typeface="Helvetica"/>
              <a:cs typeface="Helvetica"/>
            </a:endParaRPr>
          </a:p>
          <a:p>
            <a:pPr algn="ctr"/>
            <a:r>
              <a:rPr lang="en-US" sz="5600" dirty="0" smtClean="0">
                <a:solidFill>
                  <a:schemeClr val="tx1"/>
                </a:solidFill>
                <a:latin typeface="Helvetica"/>
                <a:cs typeface="Helvetica"/>
              </a:rPr>
              <a:t>To go beyond a single metric, it is relevant to consider other characteristics of the actions and the dataset</a:t>
            </a:r>
            <a:endParaRPr lang="en-US" sz="5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4719649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3716000" cy="82221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algn="ctr"/>
            <a:r>
              <a:rPr lang="en-US" sz="6200" b="1" dirty="0" smtClean="0">
                <a:solidFill>
                  <a:schemeClr val="tx1"/>
                </a:solidFill>
                <a:latin typeface="Helvetica"/>
                <a:cs typeface="Helvetica"/>
              </a:rPr>
              <a:t>But First:</a:t>
            </a:r>
          </a:p>
          <a:p>
            <a:pPr algn="ctr"/>
            <a:r>
              <a:rPr lang="en-US" sz="6200" b="1" dirty="0" smtClean="0">
                <a:solidFill>
                  <a:schemeClr val="tx1"/>
                </a:solidFill>
                <a:latin typeface="Helvetica"/>
                <a:cs typeface="Helvetica"/>
              </a:rPr>
              <a:t>Let’s Play Some Games</a:t>
            </a:r>
            <a:endParaRPr lang="en-US" sz="56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717812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5874</TotalTime>
  <Words>1022</Words>
  <Application>Microsoft Office PowerPoint</Application>
  <PresentationFormat>Custom</PresentationFormat>
  <Paragraphs>79</Paragraphs>
  <Slides>32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Helvetica</vt:lpstr>
      <vt:lpstr>Office Theme</vt:lpstr>
      <vt:lpstr>Diagnosing Error in  Temporal Action Detectors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Diagnosing Error in  Temporal Action Detectors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SCC: Semantic Context Cascade for Efficient Action Detection</dc:title>
  <dc:creator>Fabian Caba</dc:creator>
  <cp:lastModifiedBy>KITS</cp:lastModifiedBy>
  <cp:revision>229</cp:revision>
  <dcterms:created xsi:type="dcterms:W3CDTF">2016-11-21T12:17:07Z</dcterms:created>
  <dcterms:modified xsi:type="dcterms:W3CDTF">2018-08-01T16:15:02Z</dcterms:modified>
</cp:coreProperties>
</file>